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81" r:id="rId3"/>
    <p:sldId id="272" r:id="rId4"/>
    <p:sldId id="280" r:id="rId5"/>
    <p:sldId id="277" r:id="rId6"/>
    <p:sldId id="264" r:id="rId7"/>
    <p:sldId id="262" r:id="rId8"/>
    <p:sldId id="263" r:id="rId9"/>
    <p:sldId id="283" r:id="rId10"/>
    <p:sldId id="271" r:id="rId11"/>
    <p:sldId id="285" r:id="rId12"/>
    <p:sldId id="273" r:id="rId13"/>
    <p:sldId id="286" r:id="rId14"/>
    <p:sldId id="287" r:id="rId15"/>
    <p:sldId id="288" r:id="rId16"/>
    <p:sldId id="284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702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60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0FE1D-1FA2-4063-8AEB-5176B557548B}" type="datetimeFigureOut">
              <a:rPr lang="en-US" smtClean="0"/>
              <a:pPr/>
              <a:t>25-May-13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85B60-425C-4DF6-B880-8ACE49261D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0FE1D-1FA2-4063-8AEB-5176B557548B}" type="datetimeFigureOut">
              <a:rPr lang="en-US" smtClean="0"/>
              <a:pPr/>
              <a:t>25-May-13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85B60-425C-4DF6-B880-8ACE49261D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0FE1D-1FA2-4063-8AEB-5176B557548B}" type="datetimeFigureOut">
              <a:rPr lang="en-US" smtClean="0"/>
              <a:pPr/>
              <a:t>25-May-13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85B60-425C-4DF6-B880-8ACE49261D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0FE1D-1FA2-4063-8AEB-5176B557548B}" type="datetimeFigureOut">
              <a:rPr lang="en-US" smtClean="0"/>
              <a:pPr/>
              <a:t>25-May-13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85B60-425C-4DF6-B880-8ACE49261D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0FE1D-1FA2-4063-8AEB-5176B557548B}" type="datetimeFigureOut">
              <a:rPr lang="en-US" smtClean="0"/>
              <a:pPr/>
              <a:t>25-May-13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85B60-425C-4DF6-B880-8ACE49261D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0FE1D-1FA2-4063-8AEB-5176B557548B}" type="datetimeFigureOut">
              <a:rPr lang="en-US" smtClean="0"/>
              <a:pPr/>
              <a:t>25-May-13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85B60-425C-4DF6-B880-8ACE49261D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0FE1D-1FA2-4063-8AEB-5176B557548B}" type="datetimeFigureOut">
              <a:rPr lang="en-US" smtClean="0"/>
              <a:pPr/>
              <a:t>25-May-13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85B60-425C-4DF6-B880-8ACE49261D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0FE1D-1FA2-4063-8AEB-5176B557548B}" type="datetimeFigureOut">
              <a:rPr lang="en-US" smtClean="0"/>
              <a:pPr/>
              <a:t>25-May-13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85B60-425C-4DF6-B880-8ACE49261D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0FE1D-1FA2-4063-8AEB-5176B557548B}" type="datetimeFigureOut">
              <a:rPr lang="en-US" smtClean="0"/>
              <a:pPr/>
              <a:t>25-May-13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85B60-425C-4DF6-B880-8ACE49261D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0FE1D-1FA2-4063-8AEB-5176B557548B}" type="datetimeFigureOut">
              <a:rPr lang="en-US" smtClean="0"/>
              <a:pPr/>
              <a:t>25-May-13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85B60-425C-4DF6-B880-8ACE49261D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0FE1D-1FA2-4063-8AEB-5176B557548B}" type="datetimeFigureOut">
              <a:rPr lang="en-US" smtClean="0"/>
              <a:pPr/>
              <a:t>25-May-13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85B60-425C-4DF6-B880-8ACE49261D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0FE1D-1FA2-4063-8AEB-5176B557548B}" type="datetimeFigureOut">
              <a:rPr lang="en-US" smtClean="0"/>
              <a:pPr/>
              <a:t>25-May-13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085B60-425C-4DF6-B880-8ACE49261D2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Program Files\Microsoft Office\MEDIA\CAGCAT10\j0235241.wmf"/>
          <p:cNvPicPr>
            <a:picLocks noChangeAspect="1" noChangeArrowheads="1"/>
          </p:cNvPicPr>
          <p:nvPr/>
        </p:nvPicPr>
        <p:blipFill>
          <a:blip r:embed="rId2">
            <a:lum bright="51000" contrast="-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32106"/>
            <a:ext cx="8839200" cy="6754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914400" y="609600"/>
            <a:ext cx="3352800" cy="990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শুভেচ্ছা...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" y="304800"/>
            <a:ext cx="8839200" cy="64008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		</a:t>
            </a:r>
          </a:p>
          <a:p>
            <a:pPr algn="ctr"/>
            <a:r>
              <a:rPr lang="en-US" sz="60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bn-BD" sz="60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এস এম রাসেল উদ্দীন</a:t>
            </a:r>
          </a:p>
          <a:p>
            <a:pPr algn="ctr"/>
            <a:r>
              <a:rPr lang="en-US" sz="4400" dirty="0" smtClean="0">
                <a:latin typeface="NikoshBAN" pitchFamily="2" charset="0"/>
                <a:cs typeface="NikoshBAN" pitchFamily="2" charset="0"/>
              </a:rPr>
              <a:t>		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সহকারি শিক্ষক (গণিত)</a:t>
            </a:r>
          </a:p>
          <a:p>
            <a:pPr algn="ctr"/>
            <a:r>
              <a:rPr lang="en-US" sz="4800" dirty="0" smtClean="0">
                <a:latin typeface="NikoshBAN" pitchFamily="2" charset="0"/>
                <a:cs typeface="NikoshBAN" pitchFamily="2" charset="0"/>
              </a:rPr>
              <a:t>		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পশ্চিম ধলই উচ্চ বিদ্যালয়</a:t>
            </a:r>
          </a:p>
          <a:p>
            <a:pPr algn="ctr"/>
            <a:r>
              <a:rPr lang="en-US" sz="4800" dirty="0" smtClean="0">
                <a:latin typeface="NikoshBAN" pitchFamily="2" charset="0"/>
                <a:cs typeface="NikoshBAN" pitchFamily="2" charset="0"/>
              </a:rPr>
              <a:t>		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কাটিরহাট, হাটহাজারী, চট্টগ্রাম।</a:t>
            </a:r>
            <a:endParaRPr lang="en-US" sz="48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4000" b="1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0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e-mail: </a:t>
            </a:r>
            <a:r>
              <a:rPr lang="en-US" sz="4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smru.monju@gmail.com</a:t>
            </a:r>
          </a:p>
          <a:p>
            <a:pPr algn="ctr"/>
            <a:r>
              <a:rPr lang="en-US" sz="4000" b="1" dirty="0" smtClean="0">
                <a:solidFill>
                  <a:srgbClr val="CC0066"/>
                </a:solidFill>
                <a:latin typeface="NikoshBAN" pitchFamily="2" charset="0"/>
                <a:cs typeface="NikoshBAN" pitchFamily="2" charset="0"/>
              </a:rPr>
              <a:t>www.facebook.com</a:t>
            </a:r>
            <a:r>
              <a:rPr lang="en-US" sz="40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/</a:t>
            </a:r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smru.monju</a:t>
            </a:r>
            <a:endParaRPr lang="en-US" sz="4000" b="1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828800"/>
            <a:ext cx="1962150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0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3810000"/>
            <a:ext cx="90678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টিপস্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-১: </a:t>
            </a:r>
          </a:p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সংখ্যারেখায়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অবস্থিত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প্রত্যেক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বাম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পাশের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বৃহত্তর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।  </a:t>
            </a: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যেমন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:  ৩&lt;৪ ;    +২ &lt; +৪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;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৫-&gt;-১৩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;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-৪ &lt; -৩;  -৩ &lt; -১ ; </a:t>
            </a:r>
          </a:p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	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- ২ &lt; ১; 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+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৫ &gt; -৩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;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-৩ &lt; ০;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1005348" y="993060"/>
            <a:ext cx="7239000" cy="1588"/>
          </a:xfrm>
          <a:prstGeom prst="straightConnector1">
            <a:avLst/>
          </a:prstGeom>
          <a:ln w="698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rot="5400000">
            <a:off x="4291346" y="951706"/>
            <a:ext cx="532606" cy="794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3754692" y="951706"/>
            <a:ext cx="532606" cy="794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3224546" y="952500"/>
            <a:ext cx="532606" cy="794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>
            <a:off x="2691146" y="952500"/>
            <a:ext cx="532606" cy="794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6728952" y="952500"/>
            <a:ext cx="532606" cy="794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2157746" y="952500"/>
            <a:ext cx="532606" cy="794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5509752" y="952500"/>
            <a:ext cx="532606" cy="794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4824746" y="952500"/>
            <a:ext cx="532606" cy="794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>
            <a:off x="6119352" y="952500"/>
            <a:ext cx="532606" cy="794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2057400" y="152400"/>
            <a:ext cx="5867400" cy="381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r>
              <a:rPr lang="bn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-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  </a:t>
            </a:r>
            <a:r>
              <a:rPr lang="bn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</a:t>
            </a:r>
            <a:r>
              <a:rPr lang="bn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1</a:t>
            </a:r>
            <a:r>
              <a:rPr lang="bn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  +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1</a:t>
            </a:r>
            <a:r>
              <a:rPr lang="bn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+2  </a:t>
            </a:r>
            <a:r>
              <a:rPr lang="bn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+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 </a:t>
            </a:r>
            <a:r>
              <a:rPr lang="bn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+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r>
              <a:rPr lang="bn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</a:t>
            </a:r>
            <a:endParaRPr lang="bn-BD" sz="32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7200" y="2539425"/>
            <a:ext cx="8153400" cy="584775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(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-3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)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(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+1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)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দূরত্ব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হল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;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(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+1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)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-(-3)=+1+3=4.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914400" y="1371600"/>
            <a:ext cx="7239000" cy="1588"/>
          </a:xfrm>
          <a:prstGeom prst="straightConnector1">
            <a:avLst/>
          </a:prstGeom>
          <a:ln w="698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rot="5400000">
            <a:off x="4074240" y="1109966"/>
            <a:ext cx="532606" cy="794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rot="5400000">
            <a:off x="3540840" y="1104106"/>
            <a:ext cx="532606" cy="794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3010694" y="1104106"/>
            <a:ext cx="532606" cy="794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2477294" y="1104106"/>
            <a:ext cx="532606" cy="794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>
            <a:off x="6515100" y="1104106"/>
            <a:ext cx="532606" cy="794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1943894" y="1104106"/>
            <a:ext cx="532606" cy="794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5295900" y="1104106"/>
            <a:ext cx="532606" cy="794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4610894" y="1104106"/>
            <a:ext cx="532606" cy="794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5905500" y="1104106"/>
            <a:ext cx="532606" cy="794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1752600" y="533400"/>
            <a:ext cx="5943600" cy="381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r>
              <a:rPr lang="bn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 </a:t>
            </a:r>
            <a:r>
              <a:rPr lang="bn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-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</a:t>
            </a:r>
            <a:r>
              <a:rPr lang="bn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1</a:t>
            </a:r>
            <a:r>
              <a:rPr lang="bn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 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+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1</a:t>
            </a:r>
            <a:r>
              <a:rPr lang="bn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+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</a:t>
            </a:r>
            <a:r>
              <a:rPr lang="bn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+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bn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+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r>
              <a:rPr lang="bn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</a:t>
            </a:r>
            <a:endParaRPr lang="bn-BD" sz="32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rot="16200000" flipH="1">
            <a:off x="4504403" y="1745963"/>
            <a:ext cx="762000" cy="13274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2324894" y="1714500"/>
            <a:ext cx="837406" cy="794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ight Arrow 16"/>
          <p:cNvSpPr/>
          <p:nvPr/>
        </p:nvSpPr>
        <p:spPr>
          <a:xfrm>
            <a:off x="3276600" y="1786466"/>
            <a:ext cx="1600200" cy="1185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28600" y="4572000"/>
            <a:ext cx="8686800" cy="1077218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টিপস</a:t>
            </a:r>
            <a:r>
              <a:rPr lang="en-US" sz="3200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en-US" sz="32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২:</a:t>
            </a:r>
          </a:p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বড়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ছোট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বিয়োগ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করলে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দূরত্ব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।</a:t>
            </a:r>
          </a:p>
        </p:txBody>
      </p:sp>
      <p:sp>
        <p:nvSpPr>
          <p:cNvPr id="19" name="Left Arrow 18"/>
          <p:cNvSpPr/>
          <p:nvPr/>
        </p:nvSpPr>
        <p:spPr>
          <a:xfrm>
            <a:off x="2763128" y="1752600"/>
            <a:ext cx="499404" cy="16816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81400" y="1828800"/>
            <a:ext cx="3642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4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050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 animBg="1"/>
      <p:bldP spid="17" grpId="0" animBg="1"/>
      <p:bldP spid="18" grpId="0" animBg="1"/>
      <p:bldP spid="19" grpId="0" animBg="1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ght Arrow 15"/>
          <p:cNvSpPr/>
          <p:nvPr/>
        </p:nvSpPr>
        <p:spPr>
          <a:xfrm>
            <a:off x="2630424" y="5257800"/>
            <a:ext cx="9144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Left Arrow 16"/>
          <p:cNvSpPr/>
          <p:nvPr/>
        </p:nvSpPr>
        <p:spPr>
          <a:xfrm>
            <a:off x="2234184" y="5259754"/>
            <a:ext cx="499404" cy="1524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914400" y="4419600"/>
            <a:ext cx="7239000" cy="1588"/>
          </a:xfrm>
          <a:prstGeom prst="straightConnector1">
            <a:avLst/>
          </a:prstGeom>
          <a:ln w="698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5400000">
            <a:off x="3997967" y="4079233"/>
            <a:ext cx="690866" cy="1588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rot="5400000">
            <a:off x="3315494" y="4152106"/>
            <a:ext cx="532606" cy="794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rot="5400000">
            <a:off x="2553097" y="4076303"/>
            <a:ext cx="685006" cy="1588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5400000">
            <a:off x="1943894" y="4152106"/>
            <a:ext cx="532606" cy="794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rot="5400000">
            <a:off x="7086600" y="4037806"/>
            <a:ext cx="761206" cy="794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5400000">
            <a:off x="1182291" y="4076303"/>
            <a:ext cx="685006" cy="1588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rot="5400000">
            <a:off x="5486400" y="4037806"/>
            <a:ext cx="761206" cy="794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rot="5400000">
            <a:off x="4838700" y="4152106"/>
            <a:ext cx="532606" cy="794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5400000">
            <a:off x="6438900" y="4152106"/>
            <a:ext cx="532606" cy="794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ounded Rectangle 33"/>
          <p:cNvSpPr/>
          <p:nvPr/>
        </p:nvSpPr>
        <p:spPr>
          <a:xfrm>
            <a:off x="991394" y="2895600"/>
            <a:ext cx="7466806" cy="685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</a:t>
            </a:r>
            <a:r>
              <a:rPr lang="bn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1.5   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-1</a:t>
            </a:r>
            <a:r>
              <a:rPr lang="bn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bn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0.5   0</a:t>
            </a:r>
            <a:r>
              <a:rPr lang="bn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+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0.5  </a:t>
            </a:r>
            <a:r>
              <a:rPr lang="bn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+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1</a:t>
            </a:r>
            <a:r>
              <a:rPr lang="bn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+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1.5</a:t>
            </a:r>
            <a:r>
              <a:rPr lang="bn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+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</a:t>
            </a:r>
            <a:endParaRPr lang="bn-BD" sz="32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38" name="Straight Connector 37"/>
          <p:cNvCxnSpPr/>
          <p:nvPr/>
        </p:nvCxnSpPr>
        <p:spPr>
          <a:xfrm rot="5400000">
            <a:off x="1562894" y="4991100"/>
            <a:ext cx="1294606" cy="794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rot="5400000">
            <a:off x="2934494" y="4914106"/>
            <a:ext cx="1295400" cy="1588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3200400" y="4724400"/>
            <a:ext cx="3545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1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76250" y="980182"/>
            <a:ext cx="8153400" cy="1077218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যেমন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:   (-1.5)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(-0.5)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দূরত্ব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,</a:t>
            </a: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	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(-0.5)-(-1.5)=-0.5+1.5=1                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34" grpId="0" animBg="1"/>
      <p:bldP spid="45" grpId="0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 contras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19450" y="829270"/>
            <a:ext cx="2667000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5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54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850" y="2633008"/>
            <a:ext cx="8458200" cy="19389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সংখ্যা রেখা অংকন করে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(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-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3)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(+1),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0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(-0.5),  (-2)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বিন্দু গুলো স্থাপন কর এবং  কোনটি কার তুলনায় বড় বা ছোট তা নির্ধারণ কর ।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969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0"/>
            <a:ext cx="2979830" cy="5334000"/>
          </a:xfrm>
          <a:prstGeom prst="rect">
            <a:avLst/>
          </a:prstGeom>
          <a:ln w="19050">
            <a:solidFill>
              <a:schemeClr val="accent6">
                <a:lumMod val="75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3" name="TextBox 2"/>
          <p:cNvSpPr txBox="1"/>
          <p:nvPr/>
        </p:nvSpPr>
        <p:spPr>
          <a:xfrm>
            <a:off x="3429000" y="533400"/>
            <a:ext cx="3352800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এসো সমাধান করি</a:t>
            </a:r>
            <a:endParaRPr lang="en-US" sz="40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52800" y="1905000"/>
            <a:ext cx="5715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১। (-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৬) সংখ্যাটি ধনাত্মক/ঋণাত্মক ? কেন ?</a:t>
            </a:r>
          </a:p>
        </p:txBody>
      </p:sp>
      <p:sp>
        <p:nvSpPr>
          <p:cNvPr id="5" name="Rectangle 4"/>
          <p:cNvSpPr/>
          <p:nvPr/>
        </p:nvSpPr>
        <p:spPr>
          <a:xfrm>
            <a:off x="3276600" y="2971800"/>
            <a:ext cx="52790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২। (-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৭) &gt;(-৩)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ইহা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সত্য/মিথ্যা ? কেন ?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3276600" y="4215825"/>
            <a:ext cx="5791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৩। তোমাদের জানামতে ১০ টি বাস্তব সংখ্যা     খাতায় লিখ।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186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5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09900" y="381000"/>
            <a:ext cx="3124200" cy="10156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6000" b="1" dirty="0" smtClean="0"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Flowchart: Punched Tape 3"/>
          <p:cNvSpPr/>
          <p:nvPr/>
        </p:nvSpPr>
        <p:spPr>
          <a:xfrm>
            <a:off x="2438400" y="1888629"/>
            <a:ext cx="3935467" cy="3826371"/>
          </a:xfrm>
          <a:prstGeom prst="flowChartPunchedTap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BD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সংখ্যা রেখা অংকন করে  ১৩, -৭, ২.৫ সংখ্যা তিনটি স্থাপন কর এবং -৭ হতে তাদের দূরত্ব নির্ণয় কর।</a:t>
            </a:r>
            <a:endParaRPr lang="en-US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573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Program Files\Microsoft Office\MEDIA\CAGCAT10\j028491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" contrast="-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43000"/>
            <a:ext cx="9144000" cy="800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24000" y="4876800"/>
            <a:ext cx="6096000" cy="13234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80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সবাইকে ধন্যবাদ</a:t>
            </a:r>
            <a:endParaRPr lang="en-US" sz="80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931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896" y="0"/>
            <a:ext cx="7207208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85652" y="1371600"/>
            <a:ext cx="28194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শ্রেণিঃ নবম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84756" y="2057400"/>
            <a:ext cx="2362200" cy="533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সময়ঃ ৫০ মিনিট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006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-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3000"/>
            <a:ext cx="9144000" cy="5715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6027003"/>
            <a:ext cx="2743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ইহা বাস্তব... </a:t>
            </a:r>
            <a:endParaRPr lang="en-US" sz="48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971848" y="1295400"/>
            <a:ext cx="40197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400" b="1" dirty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বিমান গুলো </a:t>
            </a:r>
            <a:r>
              <a:rPr lang="bn-BD" sz="4400" b="1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উড়ছে...</a:t>
            </a:r>
            <a:endParaRPr lang="en-US" sz="4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44880" y="228600"/>
            <a:ext cx="72390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600" b="1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এসো ছবিগুলো দেখি...</a:t>
            </a:r>
            <a:endParaRPr lang="en-US" sz="6600" b="1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49"/>
          <a:stretch/>
        </p:blipFill>
        <p:spPr>
          <a:xfrm>
            <a:off x="447675" y="914400"/>
            <a:ext cx="8248650" cy="5638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6696" y="152400"/>
            <a:ext cx="8153400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বাস্তব জীবনে আমরা বিভিন্ন রকম সংখ্যার ব্যবহার করে থাকি...</a:t>
            </a:r>
            <a:endParaRPr lang="en-US" sz="3200" dirty="0">
              <a:solidFill>
                <a:schemeClr val="tx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164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00"/>
            <a:ext cx="9144000" cy="7239000"/>
          </a:xfrm>
          <a:prstGeom prst="rect">
            <a:avLst/>
          </a:prstGeom>
        </p:spPr>
      </p:pic>
      <p:sp>
        <p:nvSpPr>
          <p:cNvPr id="7" name="Folded Corner 6"/>
          <p:cNvSpPr/>
          <p:nvPr/>
        </p:nvSpPr>
        <p:spPr>
          <a:xfrm>
            <a:off x="2654711" y="1811594"/>
            <a:ext cx="3810000" cy="2438400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বাস্তব সংখ্যা</a:t>
            </a:r>
          </a:p>
          <a:p>
            <a:pPr algn="ctr"/>
            <a:r>
              <a:rPr lang="bn-BD" sz="44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অধ্যায়ঃ ১ম</a:t>
            </a:r>
          </a:p>
          <a:p>
            <a:pPr algn="ctr"/>
            <a:r>
              <a:rPr lang="bn-BD" sz="36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পৃষ্ঠাঃ ১-৫</a:t>
            </a:r>
            <a:endParaRPr lang="en-US" sz="3600" dirty="0">
              <a:solidFill>
                <a:schemeClr val="accent6">
                  <a:lumMod val="40000"/>
                  <a:lumOff val="6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3704" y="2057400"/>
            <a:ext cx="81534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buAutoNum type="arabicPeriod"/>
            </a:pPr>
            <a:r>
              <a:rPr lang="en-US" sz="32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বাস্তব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ধনাত্মক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bn-BD" sz="3200" b="1" dirty="0" smtClean="0">
                <a:solidFill>
                  <a:schemeClr val="accent5"/>
                </a:solidFill>
                <a:latin typeface="NikoshBAN" pitchFamily="2" charset="0"/>
                <a:cs typeface="NikoshBAN" pitchFamily="2" charset="0"/>
              </a:rPr>
              <a:t>ঋণাত্মক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সম্পর্কে বলতে পারবে।</a:t>
            </a:r>
          </a:p>
          <a:p>
            <a:pPr marL="914400" indent="-914400">
              <a:buFontTx/>
              <a:buAutoNum type="arabicPeriod"/>
            </a:pPr>
            <a:r>
              <a:rPr lang="en-US" sz="3200" b="1" dirty="0" err="1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সংখ্যারেখা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এ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ঁ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স্থাপন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bn-BD" sz="3200" dirty="0" smtClean="0">
              <a:latin typeface="NikoshBAN" pitchFamily="2" charset="0"/>
              <a:cs typeface="NikoshBAN" pitchFamily="2" charset="0"/>
            </a:endParaRPr>
          </a:p>
          <a:p>
            <a:pPr marL="914400" indent="-914400">
              <a:buAutoNum type="arabicPeriod"/>
            </a:pP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সংখ্যারেখায়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অবস্থিত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বৃহত্তর-</a:t>
            </a:r>
            <a:r>
              <a:rPr lang="en-US" sz="32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ক্ষুদ্রতর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।</a:t>
            </a:r>
          </a:p>
          <a:p>
            <a:pPr marL="914400" indent="-914400">
              <a:buAutoNum type="arabicPeriod"/>
            </a:pP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সংখ্যারেখায়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দুইটি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সংখ্যার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অবস্থানের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প্রেক্ষিতে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তাদের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দূরত্ব</a:t>
            </a:r>
            <a:r>
              <a:rPr lang="en-US" sz="32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sz="32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bn-BD" sz="32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990600"/>
            <a:ext cx="58674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3600" b="1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এই পাঠ শেষে শিক্ষার্থীরা</a:t>
            </a:r>
            <a:r>
              <a:rPr lang="bn-BD" sz="3600" b="1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...</a:t>
            </a:r>
            <a:endParaRPr lang="en-US" sz="3600" b="1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orking-people-in-bangladesh.jpg"/>
          <p:cNvPicPr>
            <a:picLocks noChangeAspect="1"/>
          </p:cNvPicPr>
          <p:nvPr/>
        </p:nvPicPr>
        <p:blipFill>
          <a:blip r:embed="rId2"/>
          <a:srcRect l="2000" t="12359" b="35955"/>
          <a:stretch>
            <a:fillRect/>
          </a:stretch>
        </p:blipFill>
        <p:spPr>
          <a:xfrm>
            <a:off x="1676400" y="1371600"/>
            <a:ext cx="7315200" cy="3505200"/>
          </a:xfrm>
          <a:prstGeom prst="rect">
            <a:avLst/>
          </a:prstGeom>
        </p:spPr>
      </p:pic>
      <p:grpSp>
        <p:nvGrpSpPr>
          <p:cNvPr id="30" name="Group 29"/>
          <p:cNvGrpSpPr/>
          <p:nvPr/>
        </p:nvGrpSpPr>
        <p:grpSpPr>
          <a:xfrm>
            <a:off x="2209800" y="5105400"/>
            <a:ext cx="6553200" cy="685800"/>
            <a:chOff x="1987550" y="4572000"/>
            <a:chExt cx="6845300" cy="685800"/>
          </a:xfrm>
        </p:grpSpPr>
        <p:sp>
          <p:nvSpPr>
            <p:cNvPr id="3" name="Rectangle 2"/>
            <p:cNvSpPr/>
            <p:nvPr/>
          </p:nvSpPr>
          <p:spPr>
            <a:xfrm>
              <a:off x="1987550" y="5105400"/>
              <a:ext cx="6845300" cy="152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2582793" y="4572000"/>
              <a:ext cx="59524" cy="533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892329" y="4572000"/>
              <a:ext cx="59524" cy="533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380438" y="4572000"/>
              <a:ext cx="59524" cy="533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6451876" y="4572000"/>
              <a:ext cx="59524" cy="533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7523314" y="4572000"/>
              <a:ext cx="59524" cy="533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8535228" y="4572000"/>
              <a:ext cx="59524" cy="533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ight Arrow 19"/>
          <p:cNvSpPr/>
          <p:nvPr/>
        </p:nvSpPr>
        <p:spPr>
          <a:xfrm>
            <a:off x="8555990" y="5562600"/>
            <a:ext cx="43561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Arrow 20"/>
          <p:cNvSpPr/>
          <p:nvPr/>
        </p:nvSpPr>
        <p:spPr>
          <a:xfrm rot="10800000">
            <a:off x="76200" y="5562600"/>
            <a:ext cx="2133599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1752600" y="838200"/>
            <a:ext cx="838200" cy="76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>
                <a:latin typeface="NikoshBAN" pitchFamily="2" charset="0"/>
                <a:cs typeface="NikoshBAN" pitchFamily="2" charset="0"/>
              </a:rPr>
              <a:t>১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3048000" y="1143000"/>
            <a:ext cx="838200" cy="76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২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4724400" y="1752600"/>
            <a:ext cx="838200" cy="76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৩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6019800" y="1905000"/>
            <a:ext cx="838200" cy="76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৪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7391400" y="2133600"/>
            <a:ext cx="838200" cy="76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৫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212392" y="2590800"/>
            <a:ext cx="838200" cy="76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৬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616876" y="5105400"/>
            <a:ext cx="59524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533400" y="5105400"/>
            <a:ext cx="59524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90948" y="4419600"/>
            <a:ext cx="91440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/>
              <a:t>?</a:t>
            </a:r>
            <a:endParaRPr lang="en-US" sz="3600" dirty="0"/>
          </a:p>
        </p:txBody>
      </p:sp>
      <p:sp>
        <p:nvSpPr>
          <p:cNvPr id="32" name="Oval 31"/>
          <p:cNvSpPr/>
          <p:nvPr/>
        </p:nvSpPr>
        <p:spPr>
          <a:xfrm>
            <a:off x="1219200" y="4419600"/>
            <a:ext cx="91440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/>
              <a:t>?</a:t>
            </a:r>
            <a:endParaRPr lang="en-US" sz="3600" dirty="0"/>
          </a:p>
        </p:txBody>
      </p:sp>
      <p:sp>
        <p:nvSpPr>
          <p:cNvPr id="33" name="Oval 32"/>
          <p:cNvSpPr/>
          <p:nvPr/>
        </p:nvSpPr>
        <p:spPr>
          <a:xfrm>
            <a:off x="5083272" y="1600200"/>
            <a:ext cx="60960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NikoshBAN" pitchFamily="2" charset="0"/>
                <a:cs typeface="NikoshBAN" pitchFamily="2" charset="0"/>
              </a:rPr>
              <a:t>1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3200400" y="1600200"/>
            <a:ext cx="739872" cy="685800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NikoshBAN" pitchFamily="2" charset="0"/>
                <a:cs typeface="NikoshBAN" pitchFamily="2" charset="0"/>
              </a:rPr>
              <a:t>-1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7597872" y="1600200"/>
            <a:ext cx="60960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NikoshBAN" pitchFamily="2" charset="0"/>
                <a:cs typeface="NikoshBAN" pitchFamily="2" charset="0"/>
              </a:rPr>
              <a:t>4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6" name="Oval 35"/>
          <p:cNvSpPr/>
          <p:nvPr/>
        </p:nvSpPr>
        <p:spPr>
          <a:xfrm>
            <a:off x="6912072" y="1600200"/>
            <a:ext cx="60960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NikoshBAN" pitchFamily="2" charset="0"/>
                <a:cs typeface="NikoshBAN" pitchFamily="2" charset="0"/>
              </a:rPr>
              <a:t>3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6073872" y="1600200"/>
            <a:ext cx="60960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NikoshBAN" pitchFamily="2" charset="0"/>
                <a:cs typeface="NikoshBAN" pitchFamily="2" charset="0"/>
              </a:rPr>
              <a:t>2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8" name="Oval 37"/>
          <p:cNvSpPr/>
          <p:nvPr/>
        </p:nvSpPr>
        <p:spPr>
          <a:xfrm>
            <a:off x="4274568" y="1614948"/>
            <a:ext cx="609600" cy="6858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0</a:t>
            </a:r>
            <a:endParaRPr lang="en-US" sz="2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2263872" y="1600200"/>
            <a:ext cx="762000" cy="685800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NikoshBAN" pitchFamily="2" charset="0"/>
                <a:cs typeface="NikoshBAN" pitchFamily="2" charset="0"/>
              </a:rPr>
              <a:t>-2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0" name="Oval 39"/>
          <p:cNvSpPr/>
          <p:nvPr/>
        </p:nvSpPr>
        <p:spPr>
          <a:xfrm>
            <a:off x="1425672" y="1600200"/>
            <a:ext cx="762000" cy="685800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NikoshBAN" pitchFamily="2" charset="0"/>
                <a:cs typeface="NikoshBAN" pitchFamily="2" charset="0"/>
              </a:rPr>
              <a:t>-3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615182" y="1676400"/>
            <a:ext cx="762000" cy="685800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NikoshBAN" pitchFamily="2" charset="0"/>
                <a:cs typeface="NikoshBAN" pitchFamily="2" charset="0"/>
              </a:rPr>
              <a:t>-4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4549872" y="2971800"/>
            <a:ext cx="4114800" cy="152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ounded Rectangle 42"/>
          <p:cNvSpPr/>
          <p:nvPr/>
        </p:nvSpPr>
        <p:spPr>
          <a:xfrm>
            <a:off x="1792817" y="2286000"/>
            <a:ext cx="76200" cy="685800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ounded Rectangle 43"/>
          <p:cNvSpPr/>
          <p:nvPr/>
        </p:nvSpPr>
        <p:spPr>
          <a:xfrm>
            <a:off x="2631017" y="2286000"/>
            <a:ext cx="76200" cy="685800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ounded Rectangle 44"/>
          <p:cNvSpPr/>
          <p:nvPr/>
        </p:nvSpPr>
        <p:spPr>
          <a:xfrm>
            <a:off x="3559272" y="2286000"/>
            <a:ext cx="76200" cy="685800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ounded Rectangle 45"/>
          <p:cNvSpPr/>
          <p:nvPr/>
        </p:nvSpPr>
        <p:spPr>
          <a:xfrm>
            <a:off x="4549872" y="2300748"/>
            <a:ext cx="76200" cy="6858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5342042" y="2271252"/>
            <a:ext cx="762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ounded Rectangle 47"/>
          <p:cNvSpPr/>
          <p:nvPr/>
        </p:nvSpPr>
        <p:spPr>
          <a:xfrm>
            <a:off x="6228732" y="2271252"/>
            <a:ext cx="762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ounded Rectangle 48"/>
          <p:cNvSpPr/>
          <p:nvPr/>
        </p:nvSpPr>
        <p:spPr>
          <a:xfrm>
            <a:off x="7143132" y="2286000"/>
            <a:ext cx="762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ounded Rectangle 49"/>
          <p:cNvSpPr/>
          <p:nvPr/>
        </p:nvSpPr>
        <p:spPr>
          <a:xfrm>
            <a:off x="968472" y="2299850"/>
            <a:ext cx="76200" cy="685800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ounded Rectangle 50"/>
          <p:cNvSpPr/>
          <p:nvPr/>
        </p:nvSpPr>
        <p:spPr>
          <a:xfrm>
            <a:off x="7881892" y="2285995"/>
            <a:ext cx="762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Left Arrow 51"/>
          <p:cNvSpPr/>
          <p:nvPr/>
        </p:nvSpPr>
        <p:spPr>
          <a:xfrm>
            <a:off x="228600" y="2894959"/>
            <a:ext cx="4343400" cy="304800"/>
          </a:xfrm>
          <a:prstGeom prst="lef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Left Arrow 52"/>
          <p:cNvSpPr/>
          <p:nvPr/>
        </p:nvSpPr>
        <p:spPr>
          <a:xfrm rot="10800000">
            <a:off x="8436072" y="2895600"/>
            <a:ext cx="381000" cy="3048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76200" y="4419600"/>
            <a:ext cx="914400" cy="68580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NikoshBAN" pitchFamily="2" charset="0"/>
                <a:cs typeface="NikoshBAN" pitchFamily="2" charset="0"/>
              </a:rPr>
              <a:t>-১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1219200" y="4419600"/>
            <a:ext cx="914400" cy="68580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০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6" name="Rounded Rectangle 55"/>
          <p:cNvSpPr/>
          <p:nvPr/>
        </p:nvSpPr>
        <p:spPr>
          <a:xfrm>
            <a:off x="1447800" y="0"/>
            <a:ext cx="60960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রে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খা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78512" y="6059269"/>
            <a:ext cx="5641288" cy="64633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bn-BD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সংখ্যা সমূহ ক্রমিক অনুসারে থাকে......</a:t>
            </a:r>
            <a:endParaRPr lang="en-US" sz="36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 L 0.07083 0.52222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0" y="2610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44444E-6 L 0.0625 0.48889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00" y="2440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33333E-6 L 0.0375 0.4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0" y="2000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0.00417 0.37777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1890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11111E-6 L -0.02916 0.34444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1720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44444E-6 L -0.0125 0.26666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0" y="13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7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3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3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3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3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8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Arrow Connector 35"/>
          <p:cNvCxnSpPr/>
          <p:nvPr/>
        </p:nvCxnSpPr>
        <p:spPr>
          <a:xfrm>
            <a:off x="914400" y="1600200"/>
            <a:ext cx="7239000" cy="1588"/>
          </a:xfrm>
          <a:prstGeom prst="straightConnector1">
            <a:avLst/>
          </a:prstGeom>
          <a:ln w="698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4572000" y="1219200"/>
            <a:ext cx="0" cy="761206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rot="5400000">
            <a:off x="3848100" y="1638300"/>
            <a:ext cx="532606" cy="794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rot="5400000">
            <a:off x="3390900" y="1638300"/>
            <a:ext cx="532606" cy="794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rot="5400000">
            <a:off x="2934494" y="1638300"/>
            <a:ext cx="532606" cy="794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rot="5400000">
            <a:off x="6134894" y="1638300"/>
            <a:ext cx="532606" cy="794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rot="5400000">
            <a:off x="2476500" y="1638300"/>
            <a:ext cx="532606" cy="794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rot="5400000">
            <a:off x="5219700" y="1638300"/>
            <a:ext cx="532606" cy="794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rot="5400000">
            <a:off x="4763294" y="1638300"/>
            <a:ext cx="532606" cy="794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rot="5400000">
            <a:off x="5677694" y="1638300"/>
            <a:ext cx="532606" cy="794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ounded Rectangle 49"/>
          <p:cNvSpPr/>
          <p:nvPr/>
        </p:nvSpPr>
        <p:spPr>
          <a:xfrm>
            <a:off x="1511598" y="95697"/>
            <a:ext cx="6096000" cy="6096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4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bn-BD" sz="4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রে</a:t>
            </a:r>
            <a:r>
              <a:rPr lang="bn-IN" sz="4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খা</a:t>
            </a:r>
            <a:endParaRPr lang="en-US" sz="40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63456" y="1920940"/>
            <a:ext cx="4052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০</a:t>
            </a:r>
            <a:endParaRPr lang="en-US" sz="40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27744" y="1905000"/>
            <a:ext cx="6062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+১</a:t>
            </a:r>
            <a:endParaRPr lang="en-US" sz="3200" dirty="0"/>
          </a:p>
        </p:txBody>
      </p:sp>
      <p:sp>
        <p:nvSpPr>
          <p:cNvPr id="20" name="Rectangle 19"/>
          <p:cNvSpPr/>
          <p:nvPr/>
        </p:nvSpPr>
        <p:spPr>
          <a:xfrm>
            <a:off x="5181600" y="1916442"/>
            <a:ext cx="6270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+২</a:t>
            </a:r>
            <a:endParaRPr lang="en-US" sz="3200" dirty="0"/>
          </a:p>
        </p:txBody>
      </p:sp>
      <p:sp>
        <p:nvSpPr>
          <p:cNvPr id="21" name="Rectangle 20"/>
          <p:cNvSpPr/>
          <p:nvPr/>
        </p:nvSpPr>
        <p:spPr>
          <a:xfrm>
            <a:off x="5638800" y="1916442"/>
            <a:ext cx="6639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+৩</a:t>
            </a:r>
            <a:endParaRPr lang="en-US" sz="3200" dirty="0"/>
          </a:p>
        </p:txBody>
      </p:sp>
      <p:sp>
        <p:nvSpPr>
          <p:cNvPr id="22" name="Rectangle 21"/>
          <p:cNvSpPr/>
          <p:nvPr/>
        </p:nvSpPr>
        <p:spPr>
          <a:xfrm>
            <a:off x="6172200" y="1930619"/>
            <a:ext cx="6126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+৪</a:t>
            </a:r>
            <a:endParaRPr lang="en-US" sz="3200" dirty="0"/>
          </a:p>
        </p:txBody>
      </p:sp>
      <p:sp>
        <p:nvSpPr>
          <p:cNvPr id="23" name="Rectangle 22"/>
          <p:cNvSpPr/>
          <p:nvPr/>
        </p:nvSpPr>
        <p:spPr>
          <a:xfrm>
            <a:off x="3927644" y="1926266"/>
            <a:ext cx="4700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b="1" dirty="0">
                <a:latin typeface="NikoshBAN" pitchFamily="2" charset="0"/>
                <a:cs typeface="NikoshBAN" pitchFamily="2" charset="0"/>
              </a:rPr>
              <a:t>-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১</a:t>
            </a:r>
            <a:endParaRPr lang="en-US" sz="3200" dirty="0"/>
          </a:p>
        </p:txBody>
      </p:sp>
      <p:sp>
        <p:nvSpPr>
          <p:cNvPr id="24" name="Rectangle 23"/>
          <p:cNvSpPr/>
          <p:nvPr/>
        </p:nvSpPr>
        <p:spPr>
          <a:xfrm>
            <a:off x="3457644" y="1905001"/>
            <a:ext cx="4908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-</a:t>
            </a:r>
            <a:r>
              <a:rPr lang="bn-BD" sz="3200" b="1" dirty="0">
                <a:latin typeface="NikoshBAN" pitchFamily="2" charset="0"/>
                <a:cs typeface="NikoshBAN" pitchFamily="2" charset="0"/>
              </a:rPr>
              <a:t>২</a:t>
            </a:r>
            <a:endParaRPr lang="en-US" sz="3200" dirty="0"/>
          </a:p>
        </p:txBody>
      </p:sp>
      <p:sp>
        <p:nvSpPr>
          <p:cNvPr id="25" name="Rectangle 24"/>
          <p:cNvSpPr/>
          <p:nvPr/>
        </p:nvSpPr>
        <p:spPr>
          <a:xfrm>
            <a:off x="2966194" y="1915634"/>
            <a:ext cx="5277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-</a:t>
            </a:r>
            <a:r>
              <a:rPr lang="bn-BD" sz="3200" b="1" dirty="0">
                <a:latin typeface="NikoshBAN" pitchFamily="2" charset="0"/>
                <a:cs typeface="NikoshBAN" pitchFamily="2" charset="0"/>
              </a:rPr>
              <a:t>৩</a:t>
            </a:r>
            <a:endParaRPr lang="en-US" sz="3200" dirty="0"/>
          </a:p>
        </p:txBody>
      </p:sp>
      <p:sp>
        <p:nvSpPr>
          <p:cNvPr id="26" name="Rectangle 25"/>
          <p:cNvSpPr/>
          <p:nvPr/>
        </p:nvSpPr>
        <p:spPr>
          <a:xfrm>
            <a:off x="2485272" y="1905000"/>
            <a:ext cx="4764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-</a:t>
            </a:r>
            <a:r>
              <a:rPr lang="bn-BD" sz="3200" b="1" dirty="0">
                <a:latin typeface="NikoshBAN" pitchFamily="2" charset="0"/>
                <a:cs typeface="NikoshBAN" pitchFamily="2" charset="0"/>
              </a:rPr>
              <a:t>৪</a:t>
            </a:r>
            <a:endParaRPr lang="en-US" sz="3200" dirty="0"/>
          </a:p>
        </p:txBody>
      </p:sp>
      <p:sp>
        <p:nvSpPr>
          <p:cNvPr id="5" name="Rectangle 4"/>
          <p:cNvSpPr/>
          <p:nvPr/>
        </p:nvSpPr>
        <p:spPr>
          <a:xfrm>
            <a:off x="304800" y="3105835"/>
            <a:ext cx="8686800" cy="1077218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320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সংখ্যারেখার</a:t>
            </a:r>
            <a:r>
              <a:rPr lang="en-US" sz="32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উপর</a:t>
            </a:r>
            <a:r>
              <a:rPr lang="en-US" sz="32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যতগুলো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স্থাপন</a:t>
            </a:r>
            <a:r>
              <a:rPr lang="en-US" sz="32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2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2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তারা</a:t>
            </a:r>
            <a:r>
              <a:rPr lang="en-US" sz="32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সবাই</a:t>
            </a:r>
            <a:r>
              <a:rPr lang="en-US" sz="32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বাস্তব</a:t>
            </a:r>
            <a:r>
              <a:rPr lang="en-US" sz="32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US" sz="32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।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800" y="4485382"/>
            <a:ext cx="8686800" cy="1077218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ধনাত্মক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সংখ্যাই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বাস্তব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স্বাভাবিক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(N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)</a:t>
            </a:r>
            <a:r>
              <a:rPr lang="bn-BD" sz="32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sz="3200" dirty="0" err="1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যেমন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:   +১, +৫, ৮, ৪, ৩,</a:t>
            </a:r>
            <a:r>
              <a:rPr lang="bn-BD" sz="3200" dirty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০, 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৩২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bn-BD" sz="3200" dirty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৭০০, 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৩৩,১৯ ... 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…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ইত্যাদি</a:t>
            </a:r>
            <a:endParaRPr lang="en-US" sz="3200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000"/>
                            </p:stCondLst>
                            <p:childTnLst>
                              <p:par>
                                <p:cTn id="4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1021140"/>
            <a:ext cx="8305800" cy="1569660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BD" sz="32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ঋনাত্মক</a:t>
            </a: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বাস্তব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sz="3200" dirty="0" err="1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যেমন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:   -১,  -৫,  -৮,  -৪,  -৩,  -১৩২, -৭০০,  -৩৩, -১৯ </a:t>
            </a:r>
            <a:r>
              <a:rPr lang="bn-BD" sz="32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... …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ইত্যাদি</a:t>
            </a:r>
            <a:endParaRPr lang="en-US" sz="3200" dirty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9600" y="3002340"/>
            <a:ext cx="8305800" cy="156966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3200" dirty="0" err="1"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3200" dirty="0"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দশমিক</a:t>
            </a:r>
            <a:r>
              <a:rPr lang="en-US" sz="3200" dirty="0"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US" sz="3200" dirty="0" smtClean="0"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বাস্তব</a:t>
            </a:r>
            <a:r>
              <a:rPr lang="en-US" sz="3200" dirty="0"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US" sz="3200" dirty="0"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,      </a:t>
            </a:r>
          </a:p>
          <a:p>
            <a:r>
              <a:rPr lang="bn-BD" sz="3200" dirty="0" smtClean="0"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    </a:t>
            </a:r>
            <a:r>
              <a:rPr lang="en-US" sz="3200" dirty="0" err="1" smtClean="0"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যেমন</a:t>
            </a:r>
            <a:r>
              <a:rPr lang="en-US" sz="3200" dirty="0"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:   ২.৫,   ৪.৩,   +৫.৭,   -৩.২,   ৪০.৫,  -</a:t>
            </a:r>
            <a:r>
              <a:rPr lang="en-US" sz="3200" dirty="0" smtClean="0"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৭০.৫০</a:t>
            </a:r>
            <a:r>
              <a:rPr lang="bn-BD" sz="3200" dirty="0" smtClean="0"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dirty="0" smtClean="0"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… </a:t>
            </a:r>
            <a:r>
              <a:rPr lang="bn-BD" sz="3200" dirty="0" smtClean="0"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3200" dirty="0" smtClean="0"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… </a:t>
            </a:r>
            <a:r>
              <a:rPr lang="en-US" sz="3200" dirty="0"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… </a:t>
            </a:r>
            <a:r>
              <a:rPr lang="en-US" sz="3200" dirty="0" err="1"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ইত্যাদি</a:t>
            </a:r>
            <a:endParaRPr lang="en-US" sz="3200" dirty="0">
              <a:solidFill>
                <a:schemeClr val="accent4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" y="4876800"/>
            <a:ext cx="5115503" cy="584775"/>
          </a:xfrm>
          <a:prstGeom prst="rect">
            <a:avLst/>
          </a:prstGeom>
          <a:ln>
            <a:solidFill>
              <a:schemeClr val="accent4"/>
            </a:solidFill>
          </a:ln>
        </p:spPr>
        <p:txBody>
          <a:bodyPr wrap="none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বাস্তব</a:t>
            </a:r>
            <a:r>
              <a:rPr lang="en-US" sz="32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সংখ্যার</a:t>
            </a:r>
            <a:r>
              <a:rPr lang="en-US" sz="32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ভগ্নাংশ</a:t>
            </a:r>
            <a:r>
              <a:rPr lang="en-US" sz="32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বাস্তব</a:t>
            </a:r>
            <a:r>
              <a:rPr lang="en-US" sz="32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bn-BD" sz="32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465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823</TotalTime>
  <Words>497</Words>
  <Application>Microsoft Office PowerPoint</Application>
  <PresentationFormat>On-screen Show (4:3)</PresentationFormat>
  <Paragraphs>85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EDUCATIONAL INSTITUTE (MADRASHA)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Principal</dc:creator>
  <cp:lastModifiedBy>Rashel</cp:lastModifiedBy>
  <cp:revision>330</cp:revision>
  <dcterms:created xsi:type="dcterms:W3CDTF">2012-06-18T05:10:59Z</dcterms:created>
  <dcterms:modified xsi:type="dcterms:W3CDTF">2013-05-25T14:14:37Z</dcterms:modified>
</cp:coreProperties>
</file>